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74" r:id="rId4"/>
    <p:sldMasterId id="2147483677" r:id="rId5"/>
  </p:sldMasterIdLst>
  <p:notesMasterIdLst>
    <p:notesMasterId r:id="rId47"/>
  </p:notesMasterIdLst>
  <p:handoutMasterIdLst>
    <p:handoutMasterId r:id="rId48"/>
  </p:handoutMasterIdLst>
  <p:sldIdLst>
    <p:sldId id="300" r:id="rId6"/>
    <p:sldId id="256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299" r:id="rId15"/>
    <p:sldId id="308" r:id="rId16"/>
    <p:sldId id="264" r:id="rId17"/>
    <p:sldId id="261" r:id="rId18"/>
    <p:sldId id="268" r:id="rId19"/>
    <p:sldId id="265" r:id="rId20"/>
    <p:sldId id="269" r:id="rId21"/>
    <p:sldId id="270" r:id="rId22"/>
    <p:sldId id="273" r:id="rId23"/>
    <p:sldId id="274" r:id="rId24"/>
    <p:sldId id="284" r:id="rId25"/>
    <p:sldId id="276" r:id="rId26"/>
    <p:sldId id="279" r:id="rId27"/>
    <p:sldId id="277" r:id="rId28"/>
    <p:sldId id="283" r:id="rId29"/>
    <p:sldId id="278" r:id="rId30"/>
    <p:sldId id="281" r:id="rId31"/>
    <p:sldId id="293" r:id="rId32"/>
    <p:sldId id="288" r:id="rId33"/>
    <p:sldId id="282" r:id="rId34"/>
    <p:sldId id="271" r:id="rId35"/>
    <p:sldId id="295" r:id="rId36"/>
    <p:sldId id="280" r:id="rId37"/>
    <p:sldId id="290" r:id="rId38"/>
    <p:sldId id="286" r:id="rId39"/>
    <p:sldId id="272" r:id="rId40"/>
    <p:sldId id="289" r:id="rId41"/>
    <p:sldId id="287" r:id="rId42"/>
    <p:sldId id="285" r:id="rId43"/>
    <p:sldId id="294" r:id="rId44"/>
    <p:sldId id="296" r:id="rId45"/>
    <p:sldId id="298" r:id="rId4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4C02"/>
    <a:srgbClr val="297D9B"/>
    <a:srgbClr val="A82B3D"/>
    <a:srgbClr val="021C7D"/>
    <a:srgbClr val="B7ADA7"/>
    <a:srgbClr val="F2A40D"/>
    <a:srgbClr val="B6CAD5"/>
    <a:srgbClr val="FFFFFE"/>
    <a:srgbClr val="FF797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926" autoAdjust="0"/>
    <p:restoredTop sz="78457" autoAdjust="0"/>
  </p:normalViewPr>
  <p:slideViewPr>
    <p:cSldViewPr>
      <p:cViewPr varScale="1">
        <p:scale>
          <a:sx n="147" d="100"/>
          <a:sy n="147" d="100"/>
        </p:scale>
        <p:origin x="582" y="114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82B3D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60</c:v>
                </c:pt>
                <c:pt idx="1">
                  <c:v>70</c:v>
                </c:pt>
                <c:pt idx="2">
                  <c:v>40</c:v>
                </c:pt>
                <c:pt idx="3">
                  <c:v>50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B-42E9-A14A-4A916A071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920128"/>
        <c:axId val="124327040"/>
      </c:barChart>
      <c:catAx>
        <c:axId val="1219201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24327040"/>
        <c:crosses val="autoZero"/>
        <c:auto val="1"/>
        <c:lblAlgn val="ctr"/>
        <c:lblOffset val="100"/>
        <c:noMultiLvlLbl val="0"/>
      </c:catAx>
      <c:valAx>
        <c:axId val="124327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92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53A-4939-94A6-5FCC6DD8D23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53A-4939-94A6-5FCC6DD8D23D}"/>
              </c:ext>
            </c:extLst>
          </c:dPt>
          <c:dPt>
            <c:idx val="2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53A-4939-94A6-5FCC6DD8D23D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A-4939-94A6-5FCC6DD8D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AB0-47DB-BEAC-4A19A3E2F76C}"/>
              </c:ext>
            </c:extLst>
          </c:dPt>
          <c:dPt>
            <c:idx val="1"/>
            <c:bubble3D val="0"/>
            <c:spPr>
              <a:solidFill>
                <a:schemeClr val="accent1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AB0-47DB-BEAC-4A19A3E2F76C}"/>
              </c:ext>
            </c:extLst>
          </c:dPt>
          <c:dPt>
            <c:idx val="2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AB0-47DB-BEAC-4A19A3E2F76C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B0-47DB-BEAC-4A19A3E2F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3089B3-74C0-472D-B52B-A02D7C5A49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36009-3C98-459E-912F-7BC75BE070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47B8F-ACD4-4231-8309-0FB225FCEDD6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10FC0-F7F3-4F63-9D53-37FF76EC0D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33445-FEAA-42A8-A62A-8022DF45D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7C270-1481-4AD6-80D1-4F33964E5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99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EC219-2EC1-42A6-9CAB-28AF476DA5A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71F9C-0A29-4E09-84AC-CD79A2D22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bacus.bates.edu/~ganderso/biology/resources/writing/HTWsections.html#introductio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more information visit: </a:t>
            </a:r>
            <a:r>
              <a:rPr lang="en-US" dirty="0">
                <a:hlinkClick r:id="rId3"/>
              </a:rPr>
              <a:t>http://abacus.bates.edu/~ganderso/biology/resources/writing/HTWsections.html#introduction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539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List alphabetically your references following APA v6.0 (or newer) rules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94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section should contain appendices with information that is non-essential to understanding the presentation, but may present information that further clarifies a point without burdening the body of the presentation (they are also called backup slides).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appendix is an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optional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part of the paper or a slide deck.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9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50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Its purpose is to clearly state the research problem and give the reader a motivation, justification about the case. The introduction should answer the question </a:t>
            </a:r>
            <a:r>
              <a:rPr lang="en-US" b="1" dirty="0"/>
              <a:t>What was studied and state partially the goal? </a:t>
            </a:r>
            <a:r>
              <a:rPr lang="en-US" b="0" dirty="0"/>
              <a:t>It also limits </a:t>
            </a:r>
            <a:r>
              <a:rPr lang="en-US" b="1" dirty="0"/>
              <a:t>the scope </a:t>
            </a:r>
            <a:r>
              <a:rPr lang="en-US" b="0" dirty="0"/>
              <a:t>of the research</a:t>
            </a:r>
            <a:endParaRPr lang="en-US" b="1" dirty="0"/>
          </a:p>
          <a:p>
            <a:r>
              <a:rPr lang="en-US" b="0" dirty="0"/>
              <a:t>Sometimes, it is combined with the literature review to set the methodological and practical gaps found in the state-of-the-art</a:t>
            </a:r>
            <a:r>
              <a:rPr lang="en-US" b="0" baseline="0" dirty="0"/>
              <a:t> body.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34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research question guides and centers your research. It should be clear, concise, objective and</a:t>
            </a:r>
            <a:r>
              <a:rPr lang="en-US" baseline="0" dirty="0"/>
              <a:t> </a:t>
            </a:r>
            <a:r>
              <a:rPr lang="en-US" dirty="0"/>
              <a:t>focused, as well as synthesize multiple sources to present your contribution from a theoretical and practical perspective.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90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Its aims to describe the methodological</a:t>
            </a:r>
            <a:r>
              <a:rPr lang="en-US" baseline="0" dirty="0"/>
              <a:t> framework</a:t>
            </a:r>
            <a:r>
              <a:rPr lang="en-US" dirty="0"/>
              <a:t> used in the research. This should </a:t>
            </a:r>
            <a:r>
              <a:rPr lang="en-US" baseline="0" dirty="0"/>
              <a:t>explain </a:t>
            </a:r>
            <a:r>
              <a:rPr lang="en-US" dirty="0"/>
              <a:t>succinctly </a:t>
            </a:r>
            <a:r>
              <a:rPr lang="en-US" baseline="0" dirty="0"/>
              <a:t>the procedure followed to perform </a:t>
            </a:r>
            <a:r>
              <a:rPr lang="en-US" dirty="0"/>
              <a:t>experiments such that they could be replicated by any competent colleague and get same results or equivalent findings.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Methods answer the question: </a:t>
            </a:r>
            <a:r>
              <a:rPr lang="en-US" b="1" dirty="0"/>
              <a:t>How was the problem understood,</a:t>
            </a:r>
            <a:r>
              <a:rPr lang="en-US" b="1" baseline="0" dirty="0"/>
              <a:t> characterized, analyzed or solved</a:t>
            </a:r>
            <a:r>
              <a:rPr lang="en-US" b="1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09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Details about models, formulations</a:t>
            </a:r>
            <a:r>
              <a:rPr lang="en-US" baseline="0" dirty="0"/>
              <a:t> and techniques applied into y</a:t>
            </a:r>
            <a:r>
              <a:rPr lang="en-US" dirty="0"/>
              <a:t>our research (only if applicable)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7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a description of the experimental setting or data used to test the proposed methodology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methods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Sometimes, you can provide information about the collection protocol, sampling and calibration of the data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0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 results should answer the question: </a:t>
            </a:r>
            <a:r>
              <a:rPr lang="en-US" b="1" dirty="0"/>
              <a:t>What are the results, recommendations or main findings acquired from the research? </a:t>
            </a:r>
            <a:r>
              <a:rPr lang="en-US" b="0" dirty="0"/>
              <a:t>And discuss about:</a:t>
            </a:r>
            <a:r>
              <a:rPr lang="en-US" b="1" dirty="0"/>
              <a:t> What do these results mean for scientific community and practitioners?</a:t>
            </a:r>
          </a:p>
          <a:p>
            <a:r>
              <a:rPr lang="en-US" b="0" dirty="0"/>
              <a:t>If you</a:t>
            </a:r>
            <a:r>
              <a:rPr lang="en-US" b="0" baseline="0" dirty="0"/>
              <a:t> are presenting an ongoing research, </a:t>
            </a:r>
            <a:r>
              <a:rPr lang="en-US" b="0" i="1" baseline="0" dirty="0"/>
              <a:t>please discuss in detail your hypotheses and your expected results.</a:t>
            </a:r>
            <a:endParaRPr lang="en-US" b="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09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Summarize and evaluate the whole research.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your original goal met? </a:t>
            </a:r>
          </a:p>
          <a:p>
            <a:r>
              <a:rPr 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What are the main findings from your research? 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Suggest changes in the experimental procedure (or design) and/or possibilities for further study.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State whether your results support or contradict your hypothesis.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hypotheses validated: accepted/rejected? Why?</a:t>
            </a:r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What are the future research venues of your research?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If you</a:t>
            </a:r>
            <a:r>
              <a:rPr lang="en-US" b="0" baseline="0" dirty="0"/>
              <a:t> are presenting an ongoing research, please discuss in detail your next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71F9C-0A29-4E09-84AC-CD79A2D227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1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.png"/><Relationship Id="rId5" Type="http://schemas.openxmlformats.org/officeDocument/2006/relationships/image" Target="../media/image14.jpe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0.png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62452" y="1105240"/>
            <a:ext cx="4968552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b="0" baseline="0">
                <a:solidFill>
                  <a:srgbClr val="021C7D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sz="3200" dirty="0">
                <a:ea typeface="맑은 고딕" pitchFamily="50" charset="-127"/>
              </a:rPr>
              <a:t>Title of the submission/research work</a:t>
            </a:r>
            <a:endParaRPr lang="en-US" altLang="ko-KR" sz="320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62304" y="2672578"/>
            <a:ext cx="4968700" cy="9258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name of the presenter(s) / leader(s)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012432AD-ACEB-4975-B2F6-406A9DBDFE3E}"/>
              </a:ext>
            </a:extLst>
          </p:cNvPr>
          <p:cNvSpPr txBox="1">
            <a:spLocks/>
          </p:cNvSpPr>
          <p:nvPr userDrawn="1"/>
        </p:nvSpPr>
        <p:spPr>
          <a:xfrm>
            <a:off x="107504" y="-2946"/>
            <a:ext cx="8928992" cy="807694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3200" b="0" kern="1200" baseline="0">
                <a:solidFill>
                  <a:srgbClr val="021C7D"/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300" dirty="0">
                <a:solidFill>
                  <a:srgbClr val="297D9B"/>
                </a:solidFill>
                <a:ea typeface="맑은 고딕" pitchFamily="50" charset="-127"/>
              </a:rPr>
              <a:t>2024 POMS Cartagena Conference</a:t>
            </a:r>
            <a:endParaRPr lang="en-US" altLang="ko-KR" sz="2300" dirty="0">
              <a:solidFill>
                <a:srgbClr val="297D9B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6E378A6-0E00-4C2A-927A-8F14FB84ABE7}"/>
              </a:ext>
            </a:extLst>
          </p:cNvPr>
          <p:cNvSpPr/>
          <p:nvPr userDrawn="1"/>
        </p:nvSpPr>
        <p:spPr>
          <a:xfrm>
            <a:off x="6336890" y="3828262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800" b="0" kern="1200" baseline="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March 16</a:t>
            </a:r>
            <a:r>
              <a:rPr lang="en-US" altLang="ko-KR" sz="1800" b="0" kern="1200" baseline="3000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th</a:t>
            </a:r>
            <a:r>
              <a:rPr lang="en-US" altLang="ko-KR" sz="1800" b="0" kern="1200" baseline="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 to 19</a:t>
            </a:r>
            <a:r>
              <a:rPr lang="en-US" altLang="ko-KR" sz="1800" b="0" kern="1200" baseline="3000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th</a:t>
            </a:r>
            <a:r>
              <a:rPr lang="en-US" altLang="ko-KR" sz="1800" b="0" kern="1200" baseline="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, 2024</a:t>
            </a:r>
            <a:endParaRPr lang="en-US" sz="1800" b="0" kern="1200" baseline="0" dirty="0">
              <a:solidFill>
                <a:srgbClr val="297D9B"/>
              </a:solidFill>
              <a:latin typeface="+mj-lt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2" name="Picture 11" descr="Production and Operations Management Society (POMS) | LinkedIn">
            <a:extLst>
              <a:ext uri="{FF2B5EF4-FFF2-40B4-BE49-F238E27FC236}">
                <a16:creationId xmlns:a16="http://schemas.microsoft.com/office/drawing/2014/main" id="{49EB8C59-9B49-4FD6-9583-566E97A4BCC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47" b="15700"/>
          <a:stretch/>
        </p:blipFill>
        <p:spPr bwMode="auto">
          <a:xfrm>
            <a:off x="124303" y="4332436"/>
            <a:ext cx="964919" cy="67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Archivo:Logotipo de la Universidad del Norte.svg - Wikipedia, la  enciclopedia libre">
            <a:extLst>
              <a:ext uri="{FF2B5EF4-FFF2-40B4-BE49-F238E27FC236}">
                <a16:creationId xmlns:a16="http://schemas.microsoft.com/office/drawing/2014/main" id="{5E3F20A3-5B21-45FA-B096-66CF3C2B9C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04989"/>
            <a:ext cx="1618032" cy="45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Contactanos – logyca">
            <a:extLst>
              <a:ext uri="{FF2B5EF4-FFF2-40B4-BE49-F238E27FC236}">
                <a16:creationId xmlns:a16="http://schemas.microsoft.com/office/drawing/2014/main" id="{D012CF18-4A10-4B80-89E2-09B759BA912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8" t="26604" r="12689" b="28542"/>
          <a:stretch/>
        </p:blipFill>
        <p:spPr bwMode="auto">
          <a:xfrm>
            <a:off x="3513901" y="4381218"/>
            <a:ext cx="1965182" cy="57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MIT SCALE logo 800px">
            <a:extLst>
              <a:ext uri="{FF2B5EF4-FFF2-40B4-BE49-F238E27FC236}">
                <a16:creationId xmlns:a16="http://schemas.microsoft.com/office/drawing/2014/main" id="{4CD2F6C4-E4A4-4AA9-A690-BD54F6FC07A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46" t="1799"/>
          <a:stretch/>
        </p:blipFill>
        <p:spPr bwMode="auto">
          <a:xfrm>
            <a:off x="1211455" y="4318125"/>
            <a:ext cx="2180213" cy="70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54EB2F3-FA77-43D7-8F0F-FD27A056AB1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0" y="1248076"/>
            <a:ext cx="3014698" cy="2084357"/>
          </a:xfrm>
          <a:prstGeom prst="rect">
            <a:avLst/>
          </a:prstGeom>
        </p:spPr>
      </p:pic>
      <p:pic>
        <p:nvPicPr>
          <p:cNvPr id="1026" name="Picture 2" descr="Universidad Tecnológica de Bolívar - Wikipedia, la enciclopedia libre">
            <a:extLst>
              <a:ext uri="{FF2B5EF4-FFF2-40B4-BE49-F238E27FC236}">
                <a16:creationId xmlns:a16="http://schemas.microsoft.com/office/drawing/2014/main" id="{8DC66354-F945-4EEC-8697-BF73A74616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81218"/>
            <a:ext cx="1357859" cy="66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3950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1556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239782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-36512" y="483518"/>
            <a:ext cx="3059832" cy="40324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rgbClr val="A82B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411510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987574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494576"/>
            <a:ext cx="3059832" cy="40213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68352" y="1377594"/>
            <a:ext cx="3059832" cy="31366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07233" y="483518"/>
            <a:ext cx="6444208" cy="3862248"/>
          </a:xfrm>
          <a:prstGeom prst="rect">
            <a:avLst/>
          </a:prstGeom>
          <a:solidFill>
            <a:srgbClr val="B6CA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2855" y="267495"/>
            <a:ext cx="1944216" cy="42484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331087" y="267495"/>
            <a:ext cx="1944216" cy="42484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419319" y="267495"/>
            <a:ext cx="1944216" cy="42484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rgbClr val="B6C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0435" y="119404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10435" y="2567676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052440" y="119404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2440" y="2567676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23528" y="805700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75016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you!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915566"/>
            <a:ext cx="2520280" cy="2520280"/>
          </a:xfrm>
          <a:prstGeom prst="ellipse">
            <a:avLst/>
          </a:prstGeom>
          <a:solidFill>
            <a:srgbClr val="FFFFFE"/>
          </a:solidFill>
          <a:ln>
            <a:solidFill>
              <a:srgbClr val="A82B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873E1F-A1A7-4F66-B369-9DC3789E48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18" y="1474250"/>
            <a:ext cx="2029094" cy="140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75016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you!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915566"/>
            <a:ext cx="2520280" cy="2520280"/>
          </a:xfrm>
          <a:prstGeom prst="ellipse">
            <a:avLst/>
          </a:prstGeom>
          <a:solidFill>
            <a:srgbClr val="FFFFFE"/>
          </a:solidFill>
          <a:ln>
            <a:solidFill>
              <a:srgbClr val="A82B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4075413-EE6A-4876-913B-31D7107E9B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18" y="1474250"/>
            <a:ext cx="2029094" cy="140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023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pic>
        <p:nvPicPr>
          <p:cNvPr id="12" name="Picture 11" descr="Production and Operations Management Society (POMS) | LinkedIn">
            <a:extLst>
              <a:ext uri="{FF2B5EF4-FFF2-40B4-BE49-F238E27FC236}">
                <a16:creationId xmlns:a16="http://schemas.microsoft.com/office/drawing/2014/main" id="{0541C86E-53C3-4B21-87F8-F6BBFD12D98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47" b="15700"/>
          <a:stretch/>
        </p:blipFill>
        <p:spPr bwMode="auto">
          <a:xfrm>
            <a:off x="124303" y="4332436"/>
            <a:ext cx="964919" cy="67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Archivo:Logo Universidad Tecnológica de Bolívar.jpg">
            <a:extLst>
              <a:ext uri="{FF2B5EF4-FFF2-40B4-BE49-F238E27FC236}">
                <a16:creationId xmlns:a16="http://schemas.microsoft.com/office/drawing/2014/main" id="{63A92F2E-D5DF-40E8-B676-90BE5807D5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193" y="4372397"/>
            <a:ext cx="1433000" cy="75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Archivo:Logotipo de la Universidad del Norte.svg - Wikipedia, la  enciclopedia libre">
            <a:extLst>
              <a:ext uri="{FF2B5EF4-FFF2-40B4-BE49-F238E27FC236}">
                <a16:creationId xmlns:a16="http://schemas.microsoft.com/office/drawing/2014/main" id="{B035CFC6-04B8-4770-8E37-25CFB5B0BF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04989"/>
            <a:ext cx="1618032" cy="45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ontactanos – logyca">
            <a:extLst>
              <a:ext uri="{FF2B5EF4-FFF2-40B4-BE49-F238E27FC236}">
                <a16:creationId xmlns:a16="http://schemas.microsoft.com/office/drawing/2014/main" id="{5B4EDBDA-2678-48B2-9335-326737DE62E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8" t="26604" r="12689" b="28542"/>
          <a:stretch/>
        </p:blipFill>
        <p:spPr bwMode="auto">
          <a:xfrm>
            <a:off x="3513901" y="4381218"/>
            <a:ext cx="1965182" cy="57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MIT SCALE logo 800px">
            <a:extLst>
              <a:ext uri="{FF2B5EF4-FFF2-40B4-BE49-F238E27FC236}">
                <a16:creationId xmlns:a16="http://schemas.microsoft.com/office/drawing/2014/main" id="{66961D66-5A5E-49EC-B403-BA0FB62B484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46" t="1799"/>
          <a:stretch/>
        </p:blipFill>
        <p:spPr bwMode="auto">
          <a:xfrm>
            <a:off x="1211455" y="4318125"/>
            <a:ext cx="2180213" cy="70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4F0C6CF1-2127-4AC0-B146-A3B7955A39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62452" y="1105240"/>
            <a:ext cx="4968552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b="0" baseline="0">
                <a:solidFill>
                  <a:srgbClr val="021C7D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sz="3200" dirty="0">
                <a:ea typeface="맑은 고딕" pitchFamily="50" charset="-127"/>
              </a:rPr>
              <a:t>Title of the submission/research work</a:t>
            </a:r>
            <a:endParaRPr lang="en-US" altLang="ko-KR" sz="3200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464A743E-FF9B-4EB4-9F11-454D199EA2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62304" y="2672578"/>
            <a:ext cx="4968700" cy="9258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name of the presenter(s) / leader(s)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6DEC49-361A-4751-B999-A194DDA9BDED}"/>
              </a:ext>
            </a:extLst>
          </p:cNvPr>
          <p:cNvSpPr/>
          <p:nvPr userDrawn="1"/>
        </p:nvSpPr>
        <p:spPr>
          <a:xfrm>
            <a:off x="6336890" y="3828262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800" b="0" kern="1200" baseline="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March 16</a:t>
            </a:r>
            <a:r>
              <a:rPr lang="en-US" altLang="ko-KR" sz="1800" b="0" kern="1200" baseline="3000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th</a:t>
            </a:r>
            <a:r>
              <a:rPr lang="en-US" altLang="ko-KR" sz="1800" b="0" kern="1200" baseline="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 to 19</a:t>
            </a:r>
            <a:r>
              <a:rPr lang="en-US" altLang="ko-KR" sz="1800" b="0" kern="1200" baseline="3000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th</a:t>
            </a:r>
            <a:r>
              <a:rPr lang="en-US" altLang="ko-KR" sz="1800" b="0" kern="1200" baseline="0" dirty="0">
                <a:solidFill>
                  <a:srgbClr val="297D9B"/>
                </a:solidFill>
                <a:latin typeface="+mj-lt"/>
                <a:ea typeface="맑은 고딕" pitchFamily="50" charset="-127"/>
                <a:cs typeface="Arial" pitchFamily="34" charset="0"/>
              </a:rPr>
              <a:t>, 2024</a:t>
            </a:r>
            <a:endParaRPr lang="en-US" sz="1800" b="0" kern="1200" baseline="0" dirty="0">
              <a:solidFill>
                <a:srgbClr val="297D9B"/>
              </a:solidFill>
              <a:latin typeface="+mj-lt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C1463FB-C053-4A7E-B26A-0A63B2A305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0" y="1248076"/>
            <a:ext cx="3014698" cy="2084357"/>
          </a:xfrm>
          <a:prstGeom prst="rect">
            <a:avLst/>
          </a:prstGeom>
        </p:spPr>
      </p:pic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9F92DAD9-1707-4996-80F8-DCBD48FC8598}"/>
              </a:ext>
            </a:extLst>
          </p:cNvPr>
          <p:cNvSpPr txBox="1">
            <a:spLocks/>
          </p:cNvSpPr>
          <p:nvPr userDrawn="1"/>
        </p:nvSpPr>
        <p:spPr>
          <a:xfrm>
            <a:off x="107504" y="-2946"/>
            <a:ext cx="8928992" cy="807694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3200" b="0" kern="1200" baseline="0">
                <a:solidFill>
                  <a:srgbClr val="021C7D"/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300" dirty="0">
                <a:solidFill>
                  <a:srgbClr val="297D9B"/>
                </a:solidFill>
                <a:ea typeface="맑은 고딕" pitchFamily="50" charset="-127"/>
              </a:rPr>
              <a:t>2024 POMS Cartagena Conference</a:t>
            </a:r>
            <a:endParaRPr lang="en-US" altLang="ko-KR" sz="2300" dirty="0">
              <a:solidFill>
                <a:srgbClr val="297D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1564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75016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you!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915566"/>
            <a:ext cx="2520280" cy="2520280"/>
          </a:xfrm>
          <a:prstGeom prst="ellipse">
            <a:avLst/>
          </a:prstGeom>
          <a:solidFill>
            <a:srgbClr val="FFFFFE"/>
          </a:solidFill>
          <a:ln>
            <a:solidFill>
              <a:srgbClr val="A82B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23A57B-F1D9-42F4-8A2F-70699DB9754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18" y="1474250"/>
            <a:ext cx="2029094" cy="140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527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9B8916B-2A47-421D-848C-A82A9E58703E}"/>
              </a:ext>
            </a:extLst>
          </p:cNvPr>
          <p:cNvSpPr/>
          <p:nvPr userDrawn="1"/>
        </p:nvSpPr>
        <p:spPr>
          <a:xfrm>
            <a:off x="-2604" y="195486"/>
            <a:ext cx="1584176" cy="4186695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4176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604" y="267494"/>
            <a:ext cx="1584176" cy="4186695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734" y="2283718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7311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rgbClr val="A82B3D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790599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3857" y="4286251"/>
            <a:ext cx="9144000" cy="8572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575159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7454374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468421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2939285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2931790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2931790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2931790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62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7859338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3950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1556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39627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239782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4592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-36512" y="483518"/>
            <a:ext cx="3059832" cy="40324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40714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6805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411510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987574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494576"/>
            <a:ext cx="3059832" cy="40213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68352" y="1377594"/>
            <a:ext cx="3059832" cy="31366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39429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107233" y="483517"/>
            <a:ext cx="6444208" cy="3862248"/>
          </a:xfrm>
          <a:prstGeom prst="rect">
            <a:avLst/>
          </a:prstGeom>
          <a:solidFill>
            <a:srgbClr val="B6CA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2855" y="267494"/>
            <a:ext cx="1944216" cy="42484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331087" y="267494"/>
            <a:ext cx="1944216" cy="42484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419319" y="267494"/>
            <a:ext cx="1944216" cy="42484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37099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0435" y="119404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10435" y="2567676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052440" y="119404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2440" y="2567676"/>
            <a:ext cx="2088232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90231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03369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1062020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23528" y="805700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2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195486"/>
            <a:ext cx="1584176" cy="4186695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604" y="267494"/>
            <a:ext cx="1584176" cy="4186695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734" y="2283718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rgbClr val="A82B3D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3857" y="4286251"/>
            <a:ext cx="9144000" cy="85724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1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A82B3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857249"/>
          </a:xfrm>
          <a:prstGeom prst="rect">
            <a:avLst/>
          </a:prstGeom>
        </p:spPr>
      </p:pic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35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468421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203598"/>
            <a:ext cx="2160240" cy="17869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2939285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2931790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2931790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2931790"/>
            <a:ext cx="216000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7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  <p:sldLayoutId id="2147483696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10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816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8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msscalelac2023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One Column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-164554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sz="2800" dirty="0"/>
              <a:t>Instructions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8382BF-61F0-4A50-9B04-B17146B4AB91}"/>
              </a:ext>
            </a:extLst>
          </p:cNvPr>
          <p:cNvSpPr txBox="1"/>
          <p:nvPr/>
        </p:nvSpPr>
        <p:spPr>
          <a:xfrm>
            <a:off x="251520" y="339502"/>
            <a:ext cx="88924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Dear author(s),</a:t>
            </a:r>
          </a:p>
          <a:p>
            <a:endParaRPr lang="en-US" dirty="0"/>
          </a:p>
          <a:p>
            <a:r>
              <a:rPr lang="en-US" dirty="0"/>
              <a:t>This is the official slide deck template for the 2023-2024 POMS Conference for </a:t>
            </a:r>
          </a:p>
          <a:p>
            <a:r>
              <a:rPr lang="en-US" dirty="0"/>
              <a:t>Latin America and the Caribbean in Cartagena de </a:t>
            </a:r>
            <a:r>
              <a:rPr lang="en-US" dirty="0" err="1"/>
              <a:t>Indias</a:t>
            </a:r>
            <a:r>
              <a:rPr lang="en-US" dirty="0"/>
              <a:t>, Colombia. In this file you will find:</a:t>
            </a:r>
          </a:p>
          <a:p>
            <a:pPr marL="285750" indent="-285750">
              <a:buClr>
                <a:srgbClr val="FC4C02"/>
              </a:buClr>
              <a:buFont typeface="Wingdings" panose="05000000000000000000" pitchFamily="2" charset="2"/>
              <a:buChar char="§"/>
            </a:pPr>
            <a:r>
              <a:rPr lang="en-US" dirty="0"/>
              <a:t>Minimum required sections and slides for the presentation you will prepare </a:t>
            </a:r>
          </a:p>
          <a:p>
            <a:pPr>
              <a:buClr>
                <a:srgbClr val="FC4C02"/>
              </a:buClr>
            </a:pPr>
            <a:r>
              <a:rPr lang="en-US" dirty="0"/>
              <a:t>about your research work.</a:t>
            </a:r>
          </a:p>
          <a:p>
            <a:pPr marL="285750" indent="-285750">
              <a:buClr>
                <a:srgbClr val="FC4C02"/>
              </a:buClr>
              <a:buFont typeface="Wingdings" panose="05000000000000000000" pitchFamily="2" charset="2"/>
              <a:buChar char="§"/>
            </a:pPr>
            <a:r>
              <a:rPr lang="en-US" dirty="0"/>
              <a:t>Each slide contains guidance about the suggested content for the section.</a:t>
            </a:r>
          </a:p>
          <a:p>
            <a:pPr marL="285750" indent="-285750">
              <a:buClr>
                <a:srgbClr val="FC4C02"/>
              </a:buClr>
              <a:buFont typeface="Wingdings" panose="05000000000000000000" pitchFamily="2" charset="2"/>
              <a:buChar char="§"/>
            </a:pPr>
            <a:r>
              <a:rPr lang="en-US" dirty="0"/>
              <a:t>The title of the sections might be changed by the authors</a:t>
            </a:r>
          </a:p>
          <a:p>
            <a:pPr>
              <a:buClr>
                <a:srgbClr val="FC4C02"/>
              </a:buClr>
            </a:pPr>
            <a:endParaRPr lang="en-US" dirty="0"/>
          </a:p>
          <a:p>
            <a:pPr>
              <a:buClr>
                <a:srgbClr val="FC4C02"/>
              </a:buClr>
            </a:pPr>
            <a:r>
              <a:rPr lang="en-US" dirty="0"/>
              <a:t>Deadline to submit the slide decks is due on </a:t>
            </a:r>
            <a:r>
              <a:rPr lang="en-US" sz="2000" dirty="0">
                <a:solidFill>
                  <a:srgbClr val="C00000"/>
                </a:solidFill>
                <a:highlight>
                  <a:srgbClr val="FFFF00"/>
                </a:highlight>
              </a:rPr>
              <a:t>February 23, 2024.</a:t>
            </a:r>
          </a:p>
          <a:p>
            <a:pPr>
              <a:buClr>
                <a:srgbClr val="FC4C02"/>
              </a:buClr>
            </a:pPr>
            <a:endParaRPr lang="en-US" dirty="0"/>
          </a:p>
          <a:p>
            <a:pPr>
              <a:buClr>
                <a:srgbClr val="FC4C02"/>
              </a:buClr>
            </a:pPr>
            <a:r>
              <a:rPr lang="en-US" b="1" dirty="0"/>
              <a:t>Further inquiries and questions might be answered via email to</a:t>
            </a:r>
            <a:r>
              <a:rPr lang="en-US" dirty="0"/>
              <a:t> </a:t>
            </a:r>
          </a:p>
          <a:p>
            <a:pPr>
              <a:buClr>
                <a:srgbClr val="FC4C02"/>
              </a:buClr>
            </a:pPr>
            <a:r>
              <a:rPr lang="en-US" sz="20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pomsscalelac2023@mit.edu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42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you!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6822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 latinLnBrk="0">
              <a:spcBef>
                <a:spcPts val="0"/>
              </a:spcBef>
              <a:defRPr/>
            </a:pPr>
            <a:r>
              <a:rPr lang="en-US" sz="280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59605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Backup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555776" y="211553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31920" y="978940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rgbClr val="297D9B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6165" y="1867039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rgbClr val="297D9B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0410" y="2755138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rgbClr val="297D9B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14655" y="3643236"/>
            <a:ext cx="5256584" cy="72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rgbClr val="297D9B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31920" y="978940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0410" y="1867039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900" y="2755138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90" y="3643237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51920" y="1059582"/>
            <a:ext cx="4392568" cy="546224"/>
            <a:chOff x="3851840" y="1356248"/>
            <a:chExt cx="4392568" cy="546224"/>
          </a:xfrm>
        </p:grpSpPr>
        <p:sp>
          <p:nvSpPr>
            <p:cNvPr id="30" name="TextBox 2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51920" y="1953887"/>
            <a:ext cx="4392568" cy="546224"/>
            <a:chOff x="3851840" y="1356248"/>
            <a:chExt cx="4392568" cy="546224"/>
          </a:xfrm>
        </p:grpSpPr>
        <p:sp>
          <p:nvSpPr>
            <p:cNvPr id="37" name="TextBox 36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851920" y="2848192"/>
            <a:ext cx="4392568" cy="546224"/>
            <a:chOff x="3851840" y="1356248"/>
            <a:chExt cx="4392568" cy="546224"/>
          </a:xfrm>
        </p:grpSpPr>
        <p:sp>
          <p:nvSpPr>
            <p:cNvPr id="40" name="TextBox 3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51920" y="3742497"/>
            <a:ext cx="4392568" cy="546224"/>
            <a:chOff x="3851840" y="1356248"/>
            <a:chExt cx="4392568" cy="546224"/>
          </a:xfrm>
        </p:grpSpPr>
        <p:sp>
          <p:nvSpPr>
            <p:cNvPr id="43" name="TextBox 42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556087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Easy to change colors, photos and Text. Get a modern PowerPoint  Presentation that is beautifully designed.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05958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rgbClr val="297D9B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rgbClr val="297D9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7452320" y="129012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rgbClr val="297D9B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rgbClr val="297D9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3433" y="414106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3433" y="444735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71550"/>
            <a:ext cx="9144000" cy="3456384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652611" y="120359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34752" y="2211710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16893" y="3219822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300683" y="1026816"/>
            <a:ext cx="2664296" cy="929628"/>
            <a:chOff x="803640" y="3362835"/>
            <a:chExt cx="2059657" cy="92962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00683" y="2034928"/>
            <a:ext cx="2664296" cy="929628"/>
            <a:chOff x="803640" y="3362835"/>
            <a:chExt cx="2059657" cy="92962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00683" y="3043040"/>
            <a:ext cx="2664296" cy="929628"/>
            <a:chOff x="803640" y="3362835"/>
            <a:chExt cx="2059657" cy="92962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5248647" y="1211981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5230788" y="2220093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5212929" y="3228205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896719" y="1035199"/>
            <a:ext cx="2664296" cy="929628"/>
            <a:chOff x="803640" y="3362835"/>
            <a:chExt cx="2059657" cy="92962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896719" y="2043311"/>
            <a:ext cx="2664296" cy="929628"/>
            <a:chOff x="803640" y="3362835"/>
            <a:chExt cx="2059657" cy="92962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96719" y="3051423"/>
            <a:ext cx="2664296" cy="929628"/>
            <a:chOff x="803640" y="3362835"/>
            <a:chExt cx="2059657" cy="92962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149742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19207" y="1269180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3489" y="2268909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489" y="327702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17690" y="127560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972" y="227533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05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81972" y="328344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06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Research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3605" y="3054021"/>
            <a:ext cx="1656184" cy="1366330"/>
            <a:chOff x="251520" y="3350185"/>
            <a:chExt cx="1656184" cy="1366330"/>
          </a:xfrm>
        </p:grpSpPr>
        <p:grpSp>
          <p:nvGrpSpPr>
            <p:cNvPr id="12" name="Group 11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3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4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rgbClr val="297D9B"/>
                    </a:solidFill>
                    <a:cs typeface="Arial" pitchFamily="34" charset="0"/>
                  </a:rPr>
                  <a:t>Affiliation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235788" y="3054021"/>
            <a:ext cx="1656184" cy="1366330"/>
            <a:chOff x="251520" y="3350185"/>
            <a:chExt cx="1656184" cy="1366330"/>
          </a:xfrm>
        </p:grpSpPr>
        <p:grpSp>
          <p:nvGrpSpPr>
            <p:cNvPr id="28" name="Group 2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rgbClr val="297D9B"/>
                    </a:solidFill>
                    <a:cs typeface="Arial" pitchFamily="34" charset="0"/>
                  </a:rPr>
                  <a:t>Affiliation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1C153C51-869D-4B56-A0F6-8DF088F4003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9FD51A2-334B-40FC-803A-39FE4F524BBC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43A8F909-FEB5-444D-A52E-B6704F46341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E8352AB9-680C-47B5-8F98-4E774E9FD608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grpSp>
        <p:nvGrpSpPr>
          <p:cNvPr id="32" name="Group 31"/>
          <p:cNvGrpSpPr/>
          <p:nvPr/>
        </p:nvGrpSpPr>
        <p:grpSpPr>
          <a:xfrm>
            <a:off x="2579948" y="3054021"/>
            <a:ext cx="1656184" cy="1366330"/>
            <a:chOff x="251520" y="3350185"/>
            <a:chExt cx="1656184" cy="1366330"/>
          </a:xfrm>
        </p:grpSpPr>
        <p:grpSp>
          <p:nvGrpSpPr>
            <p:cNvPr id="34" name="Group 33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8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rgbClr val="297D9B"/>
                    </a:solidFill>
                    <a:cs typeface="Arial" pitchFamily="34" charset="0"/>
                  </a:rPr>
                  <a:t>Affiliation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936291" y="3054021"/>
            <a:ext cx="1656184" cy="1366330"/>
            <a:chOff x="251520" y="3350185"/>
            <a:chExt cx="1656184" cy="1366330"/>
          </a:xfrm>
        </p:grpSpPr>
        <p:grpSp>
          <p:nvGrpSpPr>
            <p:cNvPr id="40" name="Group 3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4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4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rgbClr val="297D9B"/>
                    </a:solidFill>
                    <a:cs typeface="Arial" pitchFamily="34" charset="0"/>
                  </a:rPr>
                  <a:t>Affiliation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0310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Timeline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A82B3D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rgbClr val="A82B3D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9055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A82B3D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rgbClr val="A82B3D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0526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A82B3D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rgbClr val="A82B3D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1997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A82B3D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rgbClr val="A82B3D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3471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297D9B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3792" y="2891713"/>
            <a:ext cx="792000" cy="72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A82B3D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5263" y="2891713"/>
            <a:ext cx="792000" cy="72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A82B3D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96734" y="2891713"/>
            <a:ext cx="792000" cy="72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A82B3D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38205" y="2891713"/>
            <a:ext cx="792000" cy="72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21670" y="3195125"/>
            <a:ext cx="1734772" cy="1248833"/>
            <a:chOff x="421670" y="2818111"/>
            <a:chExt cx="1734772" cy="1248833"/>
          </a:xfrm>
        </p:grpSpPr>
        <p:sp>
          <p:nvSpPr>
            <p:cNvPr id="15" name="TextBox 14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rgbClr val="A82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063141" y="1429033"/>
            <a:ext cx="1734772" cy="1255148"/>
            <a:chOff x="2063141" y="1065139"/>
            <a:chExt cx="1734772" cy="1255148"/>
          </a:xfrm>
        </p:grpSpPr>
        <p:sp>
          <p:nvSpPr>
            <p:cNvPr id="16" name="TextBox 15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rgbClr val="A82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36354" y="3195125"/>
            <a:ext cx="1734772" cy="1248833"/>
            <a:chOff x="421670" y="2818111"/>
            <a:chExt cx="1734772" cy="1248833"/>
          </a:xfrm>
        </p:grpSpPr>
        <p:sp>
          <p:nvSpPr>
            <p:cNvPr id="21" name="TextBox 20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rgbClr val="A82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87557" y="3195125"/>
            <a:ext cx="1734772" cy="1248833"/>
            <a:chOff x="421670" y="2818111"/>
            <a:chExt cx="1734772" cy="1248833"/>
          </a:xfrm>
        </p:grpSpPr>
        <p:sp>
          <p:nvSpPr>
            <p:cNvPr id="24" name="TextBox 23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rgbClr val="297D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71126" y="1429033"/>
            <a:ext cx="1734772" cy="1255148"/>
            <a:chOff x="2063141" y="1065139"/>
            <a:chExt cx="1734772" cy="1255148"/>
          </a:xfrm>
        </p:grpSpPr>
        <p:sp>
          <p:nvSpPr>
            <p:cNvPr id="28" name="TextBox 27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rgbClr val="A82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366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72859" y="2000387"/>
            <a:ext cx="3705951" cy="360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24"/>
          <p:cNvSpPr/>
          <p:nvPr/>
        </p:nvSpPr>
        <p:spPr>
          <a:xfrm>
            <a:off x="4872859" y="2738677"/>
            <a:ext cx="3705951" cy="360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25"/>
          <p:cNvSpPr/>
          <p:nvPr/>
        </p:nvSpPr>
        <p:spPr>
          <a:xfrm>
            <a:off x="4872859" y="3476967"/>
            <a:ext cx="3705951" cy="360000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-4735" y="-20538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Infographic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4735" y="503695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058860" y="987781"/>
            <a:ext cx="1052368" cy="369632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683568" y="2013823"/>
            <a:ext cx="3705951" cy="360000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683568" y="2752113"/>
            <a:ext cx="3705951" cy="360000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683568" y="3490403"/>
            <a:ext cx="3705951" cy="360000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81675" y="202649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81675" y="2743103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1675" y="3523624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680" y="2045722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91680" y="276232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354284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1228" y="23936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1228" y="31502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11228" y="39069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6278" y="24075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6278" y="31641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6278" y="39208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7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apezoid 18"/>
          <p:cNvSpPr/>
          <p:nvPr/>
        </p:nvSpPr>
        <p:spPr>
          <a:xfrm rot="5400000">
            <a:off x="3551985" y="2172250"/>
            <a:ext cx="2736052" cy="1518828"/>
          </a:xfrm>
          <a:prstGeom prst="trapezoid">
            <a:avLst>
              <a:gd name="adj" fmla="val 72234"/>
            </a:avLst>
          </a:prstGeom>
          <a:gradFill>
            <a:gsLst>
              <a:gs pos="0">
                <a:schemeClr val="accent1">
                  <a:lumMod val="50000"/>
                  <a:lumOff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Infographic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51681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ounded Rectangle 5"/>
          <p:cNvSpPr/>
          <p:nvPr/>
        </p:nvSpPr>
        <p:spPr>
          <a:xfrm>
            <a:off x="1403648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ounded Rectangle 6"/>
          <p:cNvSpPr/>
          <p:nvPr/>
        </p:nvSpPr>
        <p:spPr>
          <a:xfrm>
            <a:off x="2155615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2907582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ounded Rectangle 8"/>
          <p:cNvSpPr/>
          <p:nvPr/>
        </p:nvSpPr>
        <p:spPr>
          <a:xfrm>
            <a:off x="3659549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245101" y="2317823"/>
            <a:ext cx="1224136" cy="1224136"/>
          </a:xfrm>
          <a:prstGeom prst="ellipse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588224" y="2419626"/>
            <a:ext cx="2304256" cy="1048024"/>
            <a:chOff x="803640" y="3362835"/>
            <a:chExt cx="2059657" cy="1048024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411746">
            <a:off x="5587356" y="2382006"/>
            <a:ext cx="480665" cy="1023698"/>
            <a:chOff x="6777274" y="1831284"/>
            <a:chExt cx="552841" cy="1177414"/>
          </a:xfrm>
        </p:grpSpPr>
        <p:grpSp>
          <p:nvGrpSpPr>
            <p:cNvPr id="15" name="Group 14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6" name="Freeform 15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Oval 9"/>
          <p:cNvSpPr/>
          <p:nvPr/>
        </p:nvSpPr>
        <p:spPr>
          <a:xfrm>
            <a:off x="690633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1442600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2194567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2946534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2"/>
          <p:cNvSpPr/>
          <p:nvPr/>
        </p:nvSpPr>
        <p:spPr>
          <a:xfrm>
            <a:off x="3698501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58962" y="147586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10126" y="147410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A82B3D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rgbClr val="A82B3D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1290" y="147235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2454" y="147059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63618" y="146884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-264216" y="301130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487751" y="301130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239718" y="3011309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991685" y="3011310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2743652" y="3011311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53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FFB6977-AF20-4F8B-8BB1-9B51234690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2E23103-D3B6-45E0-901C-0F1FED7A7D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/>
          <p:cNvSpPr txBox="1">
            <a:spLocks/>
          </p:cNvSpPr>
          <p:nvPr/>
        </p:nvSpPr>
        <p:spPr>
          <a:xfrm>
            <a:off x="6516216" y="411510"/>
            <a:ext cx="249216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rgbClr val="021C7D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rgbClr val="021C7D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rgbClr val="021C7D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rgbClr val="021C7D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2008441"/>
            <a:ext cx="2256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780D82-9754-4A8D-899D-91ED7068BDE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4576FEE-3B58-4EE2-9ED2-09E2A3C2341B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D8511E80-C33A-42EF-BE27-5980A667A731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407202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C00000"/>
                </a:solidFill>
              </a:rPr>
              <a:t>Infographic Style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37740" y="1573354"/>
            <a:ext cx="5642572" cy="2726588"/>
            <a:chOff x="1521716" y="1275606"/>
            <a:chExt cx="5642572" cy="2726588"/>
          </a:xfrm>
          <a:solidFill>
            <a:srgbClr val="297D9B"/>
          </a:solidFill>
        </p:grpSpPr>
        <p:grpSp>
          <p:nvGrpSpPr>
            <p:cNvPr id="6" name="Group 5"/>
            <p:cNvGrpSpPr/>
            <p:nvPr/>
          </p:nvGrpSpPr>
          <p:grpSpPr>
            <a:xfrm>
              <a:off x="1521716" y="1596158"/>
              <a:ext cx="3168352" cy="2406036"/>
              <a:chOff x="1521716" y="1596158"/>
              <a:chExt cx="3168352" cy="2406036"/>
            </a:xfrm>
            <a:grpFill/>
          </p:grpSpPr>
          <p:grpSp>
            <p:nvGrpSpPr>
              <p:cNvPr id="12" name="Group 11"/>
              <p:cNvGrpSpPr/>
              <p:nvPr/>
            </p:nvGrpSpPr>
            <p:grpSpPr>
              <a:xfrm>
                <a:off x="1521716" y="1596158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4" name="Donut 13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2263185" y="2337627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995936" y="1275606"/>
              <a:ext cx="3168352" cy="2406036"/>
              <a:chOff x="3851920" y="1401130"/>
              <a:chExt cx="3168352" cy="2406036"/>
            </a:xfrm>
            <a:grpFill/>
          </p:grpSpPr>
          <p:grpSp>
            <p:nvGrpSpPr>
              <p:cNvPr id="8" name="Group 7"/>
              <p:cNvGrpSpPr/>
              <p:nvPr/>
            </p:nvGrpSpPr>
            <p:grpSpPr>
              <a:xfrm rot="10800000">
                <a:off x="3851920" y="1401130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0" name="Donut 9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Right Arrow 10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Oval 8"/>
              <p:cNvSpPr/>
              <p:nvPr/>
            </p:nvSpPr>
            <p:spPr>
              <a:xfrm>
                <a:off x="5577220" y="2364114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6" name="Isosceles Triangle 15"/>
          <p:cNvSpPr/>
          <p:nvPr/>
        </p:nvSpPr>
        <p:spPr>
          <a:xfrm>
            <a:off x="4051070" y="2498755"/>
            <a:ext cx="1015912" cy="875786"/>
          </a:xfrm>
          <a:prstGeom prst="triangle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Round Same Side Corner Rectangle 8"/>
          <p:cNvSpPr/>
          <p:nvPr/>
        </p:nvSpPr>
        <p:spPr>
          <a:xfrm>
            <a:off x="4393111" y="2894798"/>
            <a:ext cx="331830" cy="332339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55368" y="2787967"/>
            <a:ext cx="349262" cy="396501"/>
            <a:chOff x="1308754" y="3454361"/>
            <a:chExt cx="2889328" cy="3280121"/>
          </a:xfrm>
          <a:solidFill>
            <a:schemeClr val="bg1"/>
          </a:solidFill>
        </p:grpSpPr>
        <p:sp>
          <p:nvSpPr>
            <p:cNvPr id="19" name="Donut 18"/>
            <p:cNvSpPr/>
            <p:nvPr/>
          </p:nvSpPr>
          <p:spPr>
            <a:xfrm>
              <a:off x="1308754" y="4335332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Up Arrow 19"/>
            <p:cNvSpPr/>
            <p:nvPr/>
          </p:nvSpPr>
          <p:spPr>
            <a:xfrm rot="2632973">
              <a:off x="3193286" y="3454361"/>
              <a:ext cx="1004796" cy="1639484"/>
            </a:xfrm>
            <a:prstGeom prst="up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091456" y="2675549"/>
            <a:ext cx="409092" cy="394981"/>
            <a:chOff x="4462674" y="3512626"/>
            <a:chExt cx="3384287" cy="3267549"/>
          </a:xfrm>
          <a:solidFill>
            <a:schemeClr val="bg1"/>
          </a:solidFill>
        </p:grpSpPr>
        <p:sp>
          <p:nvSpPr>
            <p:cNvPr id="22" name="Donut 21"/>
            <p:cNvSpPr/>
            <p:nvPr/>
          </p:nvSpPr>
          <p:spPr>
            <a:xfrm>
              <a:off x="5447811" y="3512626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 rot="2700000">
              <a:off x="5162501" y="5103870"/>
              <a:ext cx="461837" cy="186149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ounded Rectangle 23"/>
            <p:cNvSpPr/>
            <p:nvPr/>
          </p:nvSpPr>
          <p:spPr>
            <a:xfrm rot="8100000">
              <a:off x="5238958" y="5083288"/>
              <a:ext cx="461837" cy="169688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622893" y="127560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1216" y="415592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23728" y="3748502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830" y="1847793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6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BA098DAB-C76E-41E9-94F1-7DE07160A0F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3839006" y="2320045"/>
            <a:ext cx="1224136" cy="1224136"/>
          </a:xfrm>
          <a:prstGeom prst="ellipse">
            <a:avLst/>
          </a:prstGeom>
          <a:solidFill>
            <a:srgbClr val="297D9B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Block Arc 14"/>
          <p:cNvSpPr/>
          <p:nvPr/>
        </p:nvSpPr>
        <p:spPr>
          <a:xfrm rot="16200000">
            <a:off x="4191627" y="2499571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3420" y="3092988"/>
            <a:ext cx="95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282807"/>
            <a:ext cx="3505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rgbClr val="297D9B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46510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</a:t>
            </a:r>
            <a:r>
              <a:rPr lang="en-US" altLang="ko-KR" sz="1200" dirty="0">
                <a:solidFill>
                  <a:srgbClr val="297D9B"/>
                </a:solidFill>
                <a:cs typeface="Arial" pitchFamily="34" charset="0"/>
              </a:rPr>
              <a:t>simply impress your audience and add a unique zing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2311712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Infographic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Freeform 5"/>
          <p:cNvSpPr/>
          <p:nvPr/>
        </p:nvSpPr>
        <p:spPr>
          <a:xfrm>
            <a:off x="4061224" y="120359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297D9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7" name="Freeform 6"/>
          <p:cNvSpPr/>
          <p:nvPr/>
        </p:nvSpPr>
        <p:spPr>
          <a:xfrm rot="2160000">
            <a:off x="5020924" y="1965135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778" rIns="98127" bIns="82777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8" name="Freeform 7"/>
          <p:cNvSpPr/>
          <p:nvPr/>
        </p:nvSpPr>
        <p:spPr>
          <a:xfrm>
            <a:off x="5266192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297D9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9" name="Freeform 8"/>
          <p:cNvSpPr/>
          <p:nvPr/>
        </p:nvSpPr>
        <p:spPr>
          <a:xfrm rot="17280000">
            <a:off x="5401642" y="3108411"/>
            <a:ext cx="264268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7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" name="Freeform 9"/>
          <p:cNvSpPr/>
          <p:nvPr/>
        </p:nvSpPr>
        <p:spPr>
          <a:xfrm>
            <a:off x="4805935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297D9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1" name="Freeform 10"/>
          <p:cNvSpPr/>
          <p:nvPr/>
        </p:nvSpPr>
        <p:spPr>
          <a:xfrm>
            <a:off x="4431970" y="3823786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9" rIns="1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" name="Freeform 11"/>
          <p:cNvSpPr/>
          <p:nvPr/>
        </p:nvSpPr>
        <p:spPr>
          <a:xfrm>
            <a:off x="3316512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297D9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3" name="Freeform 12"/>
          <p:cNvSpPr/>
          <p:nvPr/>
        </p:nvSpPr>
        <p:spPr>
          <a:xfrm rot="4320000">
            <a:off x="3451962" y="3122637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" name="Freeform 13"/>
          <p:cNvSpPr/>
          <p:nvPr/>
        </p:nvSpPr>
        <p:spPr>
          <a:xfrm>
            <a:off x="2856255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297D9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5" name="Freeform 14"/>
          <p:cNvSpPr/>
          <p:nvPr/>
        </p:nvSpPr>
        <p:spPr>
          <a:xfrm rot="19440000">
            <a:off x="3815956" y="1973927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2777" rIns="98128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7" name="Freeform 16"/>
          <p:cNvSpPr/>
          <p:nvPr/>
        </p:nvSpPr>
        <p:spPr>
          <a:xfrm>
            <a:off x="4061224" y="2444656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A82B3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8" name="Rectangle 9"/>
          <p:cNvSpPr/>
          <p:nvPr/>
        </p:nvSpPr>
        <p:spPr>
          <a:xfrm flipH="1">
            <a:off x="3202435" y="2423442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16"/>
          <p:cNvSpPr/>
          <p:nvPr/>
        </p:nvSpPr>
        <p:spPr>
          <a:xfrm rot="18900000" flipH="1">
            <a:off x="5211705" y="3800256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Parallelogram 15"/>
          <p:cNvSpPr/>
          <p:nvPr/>
        </p:nvSpPr>
        <p:spPr>
          <a:xfrm rot="5400000" flipH="1">
            <a:off x="4386727" y="1506995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 Same Side Corner Rectangle 6"/>
          <p:cNvSpPr>
            <a:spLocks noChangeAspect="1"/>
          </p:cNvSpPr>
          <p:nvPr/>
        </p:nvSpPr>
        <p:spPr>
          <a:xfrm rot="18900000" flipH="1">
            <a:off x="3812676" y="3847539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5594072" y="2370102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67544" y="2047738"/>
            <a:ext cx="2323459" cy="1048024"/>
            <a:chOff x="803640" y="3362835"/>
            <a:chExt cx="2059657" cy="1048024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7074" y="1338233"/>
            <a:ext cx="3379382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68899" y="2047738"/>
            <a:ext cx="2323459" cy="1048024"/>
            <a:chOff x="803640" y="3362835"/>
            <a:chExt cx="2059657" cy="1048024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868144" y="3493649"/>
            <a:ext cx="2323459" cy="1048024"/>
            <a:chOff x="803640" y="3362835"/>
            <a:chExt cx="2059657" cy="104802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1641" y="3465253"/>
            <a:ext cx="2323459" cy="1048024"/>
            <a:chOff x="803640" y="3362835"/>
            <a:chExt cx="2059657" cy="1048024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305129" y="2680445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34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rgbClr val="021C7D"/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0192" y="2044921"/>
            <a:ext cx="25202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6300193" y="1734944"/>
            <a:ext cx="2520279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400" b="1" dirty="0">
                <a:solidFill>
                  <a:srgbClr val="297D9B"/>
                </a:solidFill>
                <a:cs typeface="Arial" pitchFamily="34" charset="0"/>
              </a:rPr>
              <a:t>Simple Portfolio Designed</a:t>
            </a:r>
            <a:endParaRPr lang="ko-KR" altLang="en-US" sz="14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D62F326-1AA2-4110-BE21-A6007AD8BD6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39D6FAE-89F6-4B42-B6AE-C5931233BF8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628798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Infographic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15894" y="1967733"/>
            <a:ext cx="900000" cy="900000"/>
            <a:chOff x="3563888" y="1923678"/>
            <a:chExt cx="900000" cy="900000"/>
          </a:xfrm>
        </p:grpSpPr>
        <p:sp>
          <p:nvSpPr>
            <p:cNvPr id="4" name="Rectangle 3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rgbClr val="297D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4626684" y="1715733"/>
            <a:ext cx="1152000" cy="1152000"/>
            <a:chOff x="3563888" y="1923678"/>
            <a:chExt cx="900000" cy="900000"/>
          </a:xfrm>
        </p:grpSpPr>
        <p:sp>
          <p:nvSpPr>
            <p:cNvPr id="9" name="Rectangle 8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rgbClr val="297D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4626684" y="2980022"/>
            <a:ext cx="720000" cy="720000"/>
            <a:chOff x="3563888" y="1923678"/>
            <a:chExt cx="900000" cy="900000"/>
          </a:xfrm>
        </p:grpSpPr>
        <p:sp>
          <p:nvSpPr>
            <p:cNvPr id="12" name="Rectangle 11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rgbClr val="297D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3507861" y="2980023"/>
            <a:ext cx="1008033" cy="1008033"/>
            <a:chOff x="3563888" y="1923678"/>
            <a:chExt cx="900000" cy="900000"/>
          </a:xfrm>
        </p:grpSpPr>
        <p:sp>
          <p:nvSpPr>
            <p:cNvPr id="15" name="Rectangle 14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rgbClr val="297D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25097" y="2386248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A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3299" y="2346544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B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5097" y="3074253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C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8332" y="2995981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rgbClr val="297D9B"/>
                </a:solidFill>
                <a:cs typeface="Arial" pitchFamily="34" charset="0"/>
              </a:rPr>
              <a:t>D</a:t>
            </a:r>
            <a:endParaRPr lang="ko-KR" altLang="en-US" sz="20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21" name="Rectangle 9"/>
          <p:cNvSpPr/>
          <p:nvPr/>
        </p:nvSpPr>
        <p:spPr>
          <a:xfrm>
            <a:off x="3730716" y="207848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Rectangle 16"/>
          <p:cNvSpPr/>
          <p:nvPr/>
        </p:nvSpPr>
        <p:spPr>
          <a:xfrm rot="2700000">
            <a:off x="3706805" y="3459389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1"/>
          <p:cNvSpPr>
            <a:spLocks noChangeAspect="1"/>
          </p:cNvSpPr>
          <p:nvPr/>
        </p:nvSpPr>
        <p:spPr>
          <a:xfrm>
            <a:off x="5233491" y="1896998"/>
            <a:ext cx="391466" cy="39473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4946912" y="3370670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42153" y="1778520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42153" y="3578720"/>
            <a:ext cx="2539483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16170" y="1778520"/>
            <a:ext cx="2539483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16170" y="3578720"/>
            <a:ext cx="2539483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78943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>
          <a:xfrm>
            <a:off x="3850130" y="555526"/>
            <a:ext cx="284243" cy="2660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3884578" y="2784863"/>
            <a:ext cx="215347" cy="386076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21"/>
          <p:cNvSpPr>
            <a:spLocks noChangeAspect="1"/>
          </p:cNvSpPr>
          <p:nvPr/>
        </p:nvSpPr>
        <p:spPr>
          <a:xfrm>
            <a:off x="3819820" y="1672044"/>
            <a:ext cx="344862" cy="34774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ounded Rectangle 27"/>
          <p:cNvSpPr/>
          <p:nvPr/>
        </p:nvSpPr>
        <p:spPr>
          <a:xfrm>
            <a:off x="3844662" y="3936015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60027" y="110832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0027" y="2306507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60027" y="3372295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60027" y="444947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 Placeholder 1"/>
          <p:cNvSpPr txBox="1">
            <a:spLocks/>
          </p:cNvSpPr>
          <p:nvPr/>
        </p:nvSpPr>
        <p:spPr>
          <a:xfrm>
            <a:off x="5220072" y="1263221"/>
            <a:ext cx="3456384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rgbClr val="021C7D"/>
                </a:solidFill>
                <a:latin typeface="+mj-lt"/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rgbClr val="021C7D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rgbClr val="021C7D"/>
              </a:solidFill>
              <a:latin typeface="+mj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231397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41F98A-FAD5-4B0A-8751-0FD61BCD798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59412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951" y="1319301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064951" y="1972363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4064951" y="2625425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064951" y="3278487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4064951" y="3931548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Chart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01328303"/>
              </p:ext>
            </p:extLst>
          </p:nvPr>
        </p:nvGraphicFramePr>
        <p:xfrm>
          <a:off x="3923928" y="1131590"/>
          <a:ext cx="5208240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269900" y="1331942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9900" y="1986465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9900" y="2640988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9900" y="3295511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9900" y="395003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652702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021C7D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rgbClr val="021C7D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40767" y="1514202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021C7D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rgbClr val="021C7D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146803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73" y="2325397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You can simply impress your audience and add a unique zing and appeal to your Presentations. Get a modern PowerPoint  Presentation that is beautifully designed.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14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339502"/>
            <a:ext cx="2376264" cy="4248472"/>
          </a:xfrm>
          <a:prstGeom prst="rect">
            <a:avLst/>
          </a:prstGeom>
          <a:solidFill>
            <a:srgbClr val="A82B3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51520" y="739297"/>
            <a:ext cx="2511720" cy="144016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ko-KR" dirty="0">
                <a:solidFill>
                  <a:srgbClr val="A82B3D"/>
                </a:solidFill>
              </a:rPr>
              <a:t>Worldmap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179457"/>
            <a:ext cx="4536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</a:t>
            </a: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6664" y="915566"/>
            <a:ext cx="3523168" cy="352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753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95A6D7-D6BE-436D-826E-C64B2D7D60A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/>
          <p:cNvSpPr/>
          <p:nvPr/>
        </p:nvSpPr>
        <p:spPr>
          <a:xfrm>
            <a:off x="600844" y="2521687"/>
            <a:ext cx="3395091" cy="1152128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755576" y="2557120"/>
            <a:ext cx="3168352" cy="4861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Portfolio Designed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97267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 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868144" y="3199036"/>
            <a:ext cx="2808312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4244" y="3693789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336913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z="2800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680161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02241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Infographic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555526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270544"/>
            <a:ext cx="4355976" cy="653133"/>
            <a:chOff x="0" y="1270545"/>
            <a:chExt cx="4355976" cy="504056"/>
          </a:xfrm>
          <a:solidFill>
            <a:srgbClr val="297D9B"/>
          </a:solidFill>
        </p:grpSpPr>
        <p:sp>
          <p:nvSpPr>
            <p:cNvPr id="5" name="Rectangle 4"/>
            <p:cNvSpPr/>
            <p:nvPr/>
          </p:nvSpPr>
          <p:spPr>
            <a:xfrm>
              <a:off x="323528" y="1270545"/>
              <a:ext cx="4032448" cy="5040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270545"/>
              <a:ext cx="323528" cy="5040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67544" y="1315361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Infographic Designed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606475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1995686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 rot="20722497">
            <a:off x="4984754" y="838803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 rot="20760000">
            <a:off x="5605020" y="1023682"/>
            <a:ext cx="3096344" cy="518645"/>
            <a:chOff x="803640" y="3362835"/>
            <a:chExt cx="2059657" cy="518645"/>
          </a:xfrm>
        </p:grpSpPr>
        <p:sp>
          <p:nvSpPr>
            <p:cNvPr id="14" name="TextBox 13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Left Arrow 17"/>
          <p:cNvSpPr/>
          <p:nvPr/>
        </p:nvSpPr>
        <p:spPr>
          <a:xfrm rot="20722497">
            <a:off x="4984754" y="1707590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9" name="Group 18"/>
          <p:cNvGrpSpPr/>
          <p:nvPr/>
        </p:nvGrpSpPr>
        <p:grpSpPr>
          <a:xfrm rot="20760000">
            <a:off x="5605020" y="1892469"/>
            <a:ext cx="3096344" cy="518645"/>
            <a:chOff x="803640" y="3362835"/>
            <a:chExt cx="2059657" cy="518645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" name="Left Arrow 22"/>
          <p:cNvSpPr/>
          <p:nvPr/>
        </p:nvSpPr>
        <p:spPr>
          <a:xfrm rot="20722497">
            <a:off x="4984754" y="2576377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4" name="Group 23"/>
          <p:cNvGrpSpPr/>
          <p:nvPr/>
        </p:nvGrpSpPr>
        <p:grpSpPr>
          <a:xfrm rot="20760000">
            <a:off x="5605020" y="2761256"/>
            <a:ext cx="3096344" cy="518645"/>
            <a:chOff x="803640" y="3362835"/>
            <a:chExt cx="2059657" cy="518645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8" name="Left Arrow 27"/>
          <p:cNvSpPr/>
          <p:nvPr/>
        </p:nvSpPr>
        <p:spPr>
          <a:xfrm rot="20722497">
            <a:off x="4984754" y="3445164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 rot="20760000">
            <a:off x="5605020" y="3630043"/>
            <a:ext cx="3096344" cy="518645"/>
            <a:chOff x="803640" y="3362835"/>
            <a:chExt cx="2059657" cy="518645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40150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C00000"/>
                </a:solidFill>
              </a:rPr>
              <a:t>Table Style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384033"/>
              </p:ext>
            </p:extLst>
          </p:nvPr>
        </p:nvGraphicFramePr>
        <p:xfrm>
          <a:off x="755128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$52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9163"/>
              </p:ext>
            </p:extLst>
          </p:nvPr>
        </p:nvGraphicFramePr>
        <p:xfrm>
          <a:off x="4691564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$75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721896"/>
              </p:ext>
            </p:extLst>
          </p:nvPr>
        </p:nvGraphicFramePr>
        <p:xfrm>
          <a:off x="2723346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59783" y="1347614"/>
            <a:ext cx="1872208" cy="3168352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7393223" y="1906808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67795" y="2459538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7647921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Fullppt\PNG이미지\핸드폰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819" y="1128131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36394" y="1850522"/>
            <a:ext cx="4827694" cy="678692"/>
            <a:chOff x="803640" y="3362835"/>
            <a:chExt cx="2059657" cy="678692"/>
          </a:xfrm>
        </p:grpSpPr>
        <p:sp>
          <p:nvSpPr>
            <p:cNvPr id="6" name="TextBox 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6394" y="2528644"/>
            <a:ext cx="4827694" cy="678692"/>
            <a:chOff x="803640" y="3362835"/>
            <a:chExt cx="2059657" cy="678692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6394" y="3206766"/>
            <a:ext cx="4827694" cy="678692"/>
            <a:chOff x="803640" y="3362835"/>
            <a:chExt cx="2059657" cy="678692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5" name="Text Placeholder 1"/>
          <p:cNvSpPr txBox="1">
            <a:spLocks/>
          </p:cNvSpPr>
          <p:nvPr/>
        </p:nvSpPr>
        <p:spPr>
          <a:xfrm>
            <a:off x="511434" y="1419622"/>
            <a:ext cx="2999507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solidFill>
                  <a:srgbClr val="021C7D"/>
                </a:solidFill>
                <a:cs typeface="Arial" pitchFamily="34" charset="0"/>
              </a:rPr>
              <a:t>Simple Portfolio Designed</a:t>
            </a:r>
            <a:endParaRPr lang="ko-KR" altLang="en-US" sz="1600" b="1" dirty="0">
              <a:solidFill>
                <a:srgbClr val="021C7D"/>
              </a:solidFill>
              <a:cs typeface="Arial" pitchFamily="34" charset="0"/>
            </a:endParaRPr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DAFEB3C-9D9D-48B7-B82B-D5031E69C3A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CC3BC67-E5A0-4C30-AFC1-1A60A568B52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68385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3">
            <a:extLst>
              <a:ext uri="{FF2B5EF4-FFF2-40B4-BE49-F238E27FC236}">
                <a16:creationId xmlns:a16="http://schemas.microsoft.com/office/drawing/2014/main" id="{4DDC3D16-22DE-4E6F-AB6A-699A17EB5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203598"/>
              </p:ext>
            </p:extLst>
          </p:nvPr>
        </p:nvGraphicFramePr>
        <p:xfrm>
          <a:off x="4792521" y="915566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21389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C00000"/>
                </a:solidFill>
              </a:rPr>
              <a:t>Chart Style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1839" y="483518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28522462"/>
              </p:ext>
            </p:extLst>
          </p:nvPr>
        </p:nvGraphicFramePr>
        <p:xfrm>
          <a:off x="2023942" y="916697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ound Same Side Corner Rectangle 8"/>
          <p:cNvSpPr/>
          <p:nvPr/>
        </p:nvSpPr>
        <p:spPr>
          <a:xfrm>
            <a:off x="863588" y="1135264"/>
            <a:ext cx="720080" cy="1896513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2A40D"/>
              </a:solidFill>
            </a:endParaRPr>
          </a:p>
        </p:txBody>
      </p:sp>
      <p:sp>
        <p:nvSpPr>
          <p:cNvPr id="9" name="Round Same Side Corner Rectangle 20"/>
          <p:cNvSpPr/>
          <p:nvPr/>
        </p:nvSpPr>
        <p:spPr>
          <a:xfrm rot="10800000">
            <a:off x="7560331" y="1126505"/>
            <a:ext cx="897259" cy="1914030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rgbClr val="F2A4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988705"/>
            <a:ext cx="0" cy="2376264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9552" y="3364969"/>
            <a:ext cx="8064896" cy="0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8"/>
          <p:cNvSpPr/>
          <p:nvPr/>
        </p:nvSpPr>
        <p:spPr>
          <a:xfrm>
            <a:off x="863588" y="3542435"/>
            <a:ext cx="162170" cy="427116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 Same Side Corner Rectangle 20"/>
          <p:cNvSpPr/>
          <p:nvPr/>
        </p:nvSpPr>
        <p:spPr>
          <a:xfrm rot="10800000">
            <a:off x="8255517" y="4101184"/>
            <a:ext cx="202073" cy="43106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rgbClr val="F2A4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84221" y="3525161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021C7D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rgbClr val="021C7D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92649" y="4085003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F2A40D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rgbClr val="F2A40D"/>
              </a:solidFill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209321" y="3502578"/>
            <a:ext cx="4738943" cy="506830"/>
            <a:chOff x="6228184" y="1749861"/>
            <a:chExt cx="2592288" cy="506830"/>
          </a:xfrm>
        </p:grpSpPr>
        <p:sp>
          <p:nvSpPr>
            <p:cNvPr id="22" name="TextBox 21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09321" y="4063300"/>
            <a:ext cx="4738943" cy="506830"/>
            <a:chOff x="6228184" y="1749861"/>
            <a:chExt cx="2592288" cy="506830"/>
          </a:xfrm>
        </p:grpSpPr>
        <p:sp>
          <p:nvSpPr>
            <p:cNvPr id="25" name="TextBox 24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575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5536" y="3291830"/>
            <a:ext cx="8748464" cy="576064"/>
          </a:xfrm>
        </p:spPr>
        <p:txBody>
          <a:bodyPr/>
          <a:lstStyle/>
          <a:p>
            <a:r>
              <a:rPr lang="en-US" altLang="ko-KR" b="1" dirty="0">
                <a:solidFill>
                  <a:srgbClr val="021C7D"/>
                </a:solidFill>
              </a:rPr>
              <a:t>Portfolio</a:t>
            </a:r>
            <a:r>
              <a:rPr lang="en-US" altLang="ko-KR" b="1" dirty="0">
                <a:solidFill>
                  <a:srgbClr val="F2A40D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3867894"/>
            <a:ext cx="8748464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8ED70E4A-038B-48B7-B897-D152F6DFBAE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C7A53B2-A2F3-474D-AB2D-72203D54F6A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54A0E86D-F418-4305-B80C-96948704E24A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2D205EE6-E63C-41BD-B9A0-097FA24E2E19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58351663-667F-482D-B20F-3CE639FE3E3E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3952448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Infographic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4164238" y="1403944"/>
            <a:ext cx="576064" cy="576064"/>
          </a:xfrm>
          <a:prstGeom prst="ellipse">
            <a:avLst/>
          </a:pr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238" y="2262705"/>
            <a:ext cx="576064" cy="576064"/>
          </a:xfrm>
          <a:prstGeom prst="ellipse">
            <a:avLst/>
          </a:pr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238" y="3104324"/>
            <a:ext cx="576064" cy="576064"/>
          </a:xfrm>
          <a:prstGeom prst="ellipse">
            <a:avLst/>
          </a:pr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841189" y="1319495"/>
            <a:ext cx="3672408" cy="744962"/>
            <a:chOff x="803640" y="3362835"/>
            <a:chExt cx="2059657" cy="744962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841189" y="2178256"/>
            <a:ext cx="3672408" cy="744962"/>
            <a:chOff x="803640" y="3362835"/>
            <a:chExt cx="2059657" cy="744962"/>
          </a:xfrm>
        </p:grpSpPr>
        <p:sp>
          <p:nvSpPr>
            <p:cNvPr id="57" name="TextBox 56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841189" y="3019875"/>
            <a:ext cx="3672408" cy="744962"/>
            <a:chOff x="803640" y="3362835"/>
            <a:chExt cx="2059657" cy="744962"/>
          </a:xfrm>
        </p:grpSpPr>
        <p:sp>
          <p:nvSpPr>
            <p:cNvPr id="60" name="TextBox 59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130834" y="146114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30834" y="231990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0834" y="316152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841189" y="3870065"/>
            <a:ext cx="3672408" cy="744962"/>
            <a:chOff x="803640" y="3362835"/>
            <a:chExt cx="2059657" cy="744962"/>
          </a:xfrm>
        </p:grpSpPr>
        <p:sp>
          <p:nvSpPr>
            <p:cNvPr id="66" name="TextBox 65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8" name="Oval 67"/>
          <p:cNvSpPr/>
          <p:nvPr/>
        </p:nvSpPr>
        <p:spPr>
          <a:xfrm>
            <a:off x="4164238" y="3954514"/>
            <a:ext cx="576064" cy="576064"/>
          </a:xfrm>
          <a:prstGeom prst="ellipse">
            <a:avLst/>
          </a:prstGeom>
          <a:solidFill>
            <a:srgbClr val="021C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30834" y="401171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b="1" dirty="0">
                <a:solidFill>
                  <a:srgbClr val="A82B3D"/>
                </a:solidFill>
              </a:rPr>
              <a:t>Chart Style</a:t>
            </a:r>
            <a:endParaRPr lang="ko-KR" altLang="en-US" b="1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99797" y="1655091"/>
            <a:ext cx="5435727" cy="623061"/>
            <a:chOff x="925943" y="1690403"/>
            <a:chExt cx="5435727" cy="623061"/>
          </a:xfrm>
        </p:grpSpPr>
        <p:sp>
          <p:nvSpPr>
            <p:cNvPr id="5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99797" y="2675709"/>
            <a:ext cx="5435727" cy="623061"/>
            <a:chOff x="925943" y="1690403"/>
            <a:chExt cx="5435727" cy="623061"/>
          </a:xfrm>
        </p:grpSpPr>
        <p:sp>
          <p:nvSpPr>
            <p:cNvPr id="17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9797" y="3696326"/>
            <a:ext cx="5435727" cy="623061"/>
            <a:chOff x="925943" y="1690403"/>
            <a:chExt cx="5435727" cy="623061"/>
          </a:xfrm>
        </p:grpSpPr>
        <p:sp>
          <p:nvSpPr>
            <p:cNvPr id="28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972405" y="377702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30%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72405" y="1735789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72405" y="275640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839043" y="1442610"/>
            <a:ext cx="1941674" cy="1048024"/>
            <a:chOff x="803640" y="3362835"/>
            <a:chExt cx="2059657" cy="1048024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39043" y="2463227"/>
            <a:ext cx="1941674" cy="1048024"/>
            <a:chOff x="803640" y="3362835"/>
            <a:chExt cx="2059657" cy="1048024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839043" y="3483844"/>
            <a:ext cx="1941674" cy="1048024"/>
            <a:chOff x="803640" y="3362835"/>
            <a:chExt cx="2059657" cy="1048024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66082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75797"/>
            <a:ext cx="9144000" cy="2208395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6" name="그룹 305">
            <a:extLst>
              <a:ext uri="{FF2B5EF4-FFF2-40B4-BE49-F238E27FC236}">
                <a16:creationId xmlns:a16="http://schemas.microsoft.com/office/drawing/2014/main" id="{ECE61CD3-8F4B-4A40-BC31-D5BBB3A6BA29}"/>
              </a:ext>
            </a:extLst>
          </p:cNvPr>
          <p:cNvGrpSpPr/>
          <p:nvPr/>
        </p:nvGrpSpPr>
        <p:grpSpPr>
          <a:xfrm>
            <a:off x="380218" y="1545409"/>
            <a:ext cx="3326084" cy="1940385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07" name="Freeform 8">
              <a:extLst>
                <a:ext uri="{FF2B5EF4-FFF2-40B4-BE49-F238E27FC236}">
                  <a16:creationId xmlns:a16="http://schemas.microsoft.com/office/drawing/2014/main" id="{6BBF56F4-E711-416E-A076-208EC9A119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8" name="Freeform 9">
              <a:extLst>
                <a:ext uri="{FF2B5EF4-FFF2-40B4-BE49-F238E27FC236}">
                  <a16:creationId xmlns:a16="http://schemas.microsoft.com/office/drawing/2014/main" id="{735AC350-C62C-4F99-B83E-2F75A304D6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10">
              <a:extLst>
                <a:ext uri="{FF2B5EF4-FFF2-40B4-BE49-F238E27FC236}">
                  <a16:creationId xmlns:a16="http://schemas.microsoft.com/office/drawing/2014/main" id="{B8852F81-1CAE-4872-BB07-90E21A8BA3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1">
              <a:extLst>
                <a:ext uri="{FF2B5EF4-FFF2-40B4-BE49-F238E27FC236}">
                  <a16:creationId xmlns:a16="http://schemas.microsoft.com/office/drawing/2014/main" id="{F5E1AC79-EBC7-403F-9B0C-E002749EE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55315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b="1" dirty="0">
                <a:solidFill>
                  <a:srgbClr val="A82B3D"/>
                </a:solidFill>
              </a:rPr>
              <a:t>Worldmap Style</a:t>
            </a:r>
            <a:endParaRPr lang="ko-KR" altLang="en-US" b="1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99216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5043354" y="1558996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447510" y="1561150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7851666" y="1565458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 flipH="1">
            <a:off x="5206062" y="1734169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16"/>
          <p:cNvSpPr/>
          <p:nvPr/>
        </p:nvSpPr>
        <p:spPr>
          <a:xfrm rot="18900000" flipH="1">
            <a:off x="6649322" y="1670369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7973037" y="1688036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0" y="3759365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650612" y="2288251"/>
            <a:ext cx="1433556" cy="1111275"/>
            <a:chOff x="6228184" y="1749861"/>
            <a:chExt cx="2592288" cy="1111275"/>
          </a:xfrm>
        </p:grpSpPr>
        <p:sp>
          <p:nvSpPr>
            <p:cNvPr id="23" name="TextBox 22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54768" y="2288251"/>
            <a:ext cx="1433556" cy="1111275"/>
            <a:chOff x="6228184" y="1749861"/>
            <a:chExt cx="2592288" cy="1111275"/>
          </a:xfrm>
        </p:grpSpPr>
        <p:sp>
          <p:nvSpPr>
            <p:cNvPr id="26" name="TextBox 25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58924" y="2288251"/>
            <a:ext cx="1433556" cy="1111275"/>
            <a:chOff x="6228184" y="1749861"/>
            <a:chExt cx="2592288" cy="1111275"/>
          </a:xfrm>
        </p:grpSpPr>
        <p:sp>
          <p:nvSpPr>
            <p:cNvPr id="29" name="TextBox 28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77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/>
          <p:cNvSpPr txBox="1">
            <a:spLocks/>
          </p:cNvSpPr>
          <p:nvPr/>
        </p:nvSpPr>
        <p:spPr>
          <a:xfrm>
            <a:off x="6732240" y="1419622"/>
            <a:ext cx="280831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9CF7C6-7731-4B75-8450-41761D409D3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BF9296-B926-47AD-BF44-3D536A3135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17688FE-1F93-40B5-86B7-206BD24B143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993F7107-C362-4CA3-B438-A199FE8B253E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119228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195486"/>
            <a:ext cx="9144000" cy="576064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rgbClr val="A82B3D"/>
                </a:solidFill>
              </a:rPr>
              <a:t>Table Style</a:t>
            </a:r>
            <a:endParaRPr lang="ko-KR" altLang="en-US" dirty="0">
              <a:solidFill>
                <a:srgbClr val="A82B3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771550"/>
            <a:ext cx="9144000" cy="2880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416780"/>
              </p:ext>
            </p:extLst>
          </p:nvPr>
        </p:nvGraphicFramePr>
        <p:xfrm>
          <a:off x="683568" y="1506052"/>
          <a:ext cx="1744244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147424"/>
              </p:ext>
            </p:extLst>
          </p:nvPr>
        </p:nvGraphicFramePr>
        <p:xfrm>
          <a:off x="3923928" y="1506052"/>
          <a:ext cx="1731865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$160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A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97D9B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97486"/>
              </p:ext>
            </p:extLst>
          </p:nvPr>
        </p:nvGraphicFramePr>
        <p:xfrm>
          <a:off x="2267744" y="1386336"/>
          <a:ext cx="1888260" cy="3139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7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7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2160" y="1203598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297D9B"/>
                </a:solidFill>
                <a:cs typeface="Arial" pitchFamily="34" charset="0"/>
              </a:rPr>
              <a:t>PowerPoint  Presentation</a:t>
            </a:r>
            <a:endParaRPr lang="ko-KR" altLang="en-US" sz="2800" b="1" dirty="0">
              <a:solidFill>
                <a:srgbClr val="297D9B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972" y="2157705"/>
            <a:ext cx="1260000" cy="72000"/>
          </a:xfrm>
          <a:prstGeom prst="rect">
            <a:avLst/>
          </a:prstGeom>
          <a:solidFill>
            <a:srgbClr val="297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12160" y="2355727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972" y="4155926"/>
            <a:ext cx="1728192" cy="307777"/>
          </a:xfrm>
          <a:prstGeom prst="rect">
            <a:avLst/>
          </a:prstGeom>
          <a:solidFill>
            <a:srgbClr val="297D9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z="2800" dirty="0"/>
              <a:t>Research Questions and Main contribution</a:t>
            </a:r>
          </a:p>
        </p:txBody>
      </p:sp>
    </p:spTree>
    <p:extLst>
      <p:ext uri="{BB962C8B-B14F-4D97-AF65-F5344CB8AC3E}">
        <p14:creationId xmlns:p14="http://schemas.microsoft.com/office/powerpoint/2010/main" val="355356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339502"/>
            <a:ext cx="8712968" cy="4133716"/>
          </a:xfrm>
          <a:prstGeom prst="frame">
            <a:avLst>
              <a:gd name="adj1" fmla="val 890"/>
            </a:avLst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483518"/>
            <a:ext cx="2016224" cy="3744416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One Column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07216" y="515568"/>
            <a:ext cx="5688632" cy="3781584"/>
            <a:chOff x="3687661" y="1203598"/>
            <a:chExt cx="2252491" cy="3781584"/>
          </a:xfrm>
        </p:grpSpPr>
        <p:sp>
          <p:nvSpPr>
            <p:cNvPr id="13" name="TextBox 12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Presentations. You can simply impress your audience and add a unique zing and appeal to your Presentations.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726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339502"/>
            <a:ext cx="8712968" cy="4133716"/>
          </a:xfrm>
          <a:prstGeom prst="frame">
            <a:avLst>
              <a:gd name="adj1" fmla="val 890"/>
            </a:avLst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483518"/>
            <a:ext cx="2016224" cy="3744416"/>
          </a:xfrm>
          <a:prstGeom prst="rect">
            <a:avLst/>
          </a:prstGeom>
          <a:solidFill>
            <a:srgbClr val="A82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Two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71393" y="515568"/>
            <a:ext cx="2736304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35444" y="515568"/>
            <a:ext cx="2736304" cy="3781584"/>
            <a:chOff x="3687661" y="1203598"/>
            <a:chExt cx="2252491" cy="3781584"/>
          </a:xfrm>
        </p:grpSpPr>
        <p:sp>
          <p:nvSpPr>
            <p:cNvPr id="10" name="TextBox 9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714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marL="457200" lvl="1" indent="0" algn="ctr">
              <a:buNone/>
            </a:pPr>
            <a:r>
              <a:rPr lang="en-US" sz="3600" dirty="0"/>
              <a:t>Overview of the methodology</a:t>
            </a:r>
          </a:p>
        </p:txBody>
      </p:sp>
    </p:spTree>
    <p:extLst>
      <p:ext uri="{BB962C8B-B14F-4D97-AF65-F5344CB8AC3E}">
        <p14:creationId xmlns:p14="http://schemas.microsoft.com/office/powerpoint/2010/main" val="39936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 latinLnBrk="0">
              <a:spcBef>
                <a:spcPts val="0"/>
              </a:spcBef>
              <a:defRPr/>
            </a:pPr>
            <a:r>
              <a:rPr lang="en-US" sz="2800" dirty="0"/>
              <a:t>Detailed quantitative or qualitative approach</a:t>
            </a:r>
          </a:p>
        </p:txBody>
      </p:sp>
    </p:spTree>
    <p:extLst>
      <p:ext uri="{BB962C8B-B14F-4D97-AF65-F5344CB8AC3E}">
        <p14:creationId xmlns:p14="http://schemas.microsoft.com/office/powerpoint/2010/main" val="303473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 latinLnBrk="0">
              <a:spcBef>
                <a:spcPts val="0"/>
              </a:spcBef>
              <a:defRPr/>
            </a:pPr>
            <a:r>
              <a:rPr lang="en-US" sz="2800" dirty="0"/>
              <a:t>Experimental setting, data collection or calibration</a:t>
            </a:r>
          </a:p>
        </p:txBody>
      </p:sp>
    </p:spTree>
    <p:extLst>
      <p:ext uri="{BB962C8B-B14F-4D97-AF65-F5344CB8AC3E}">
        <p14:creationId xmlns:p14="http://schemas.microsoft.com/office/powerpoint/2010/main" val="123728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 latinLnBrk="0">
              <a:spcBef>
                <a:spcPts val="0"/>
              </a:spcBef>
              <a:defRPr/>
            </a:pPr>
            <a:r>
              <a:rPr lang="en-US" sz="2800" dirty="0"/>
              <a:t>Results and discussion of insights</a:t>
            </a:r>
          </a:p>
        </p:txBody>
      </p:sp>
    </p:spTree>
    <p:extLst>
      <p:ext uri="{BB962C8B-B14F-4D97-AF65-F5344CB8AC3E}">
        <p14:creationId xmlns:p14="http://schemas.microsoft.com/office/powerpoint/2010/main" val="2582254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6013" y="144392"/>
            <a:ext cx="8496944" cy="720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 latinLnBrk="0">
              <a:spcBef>
                <a:spcPts val="0"/>
              </a:spcBef>
              <a:defRPr/>
            </a:pPr>
            <a:r>
              <a:rPr lang="en-US" sz="2800" dirty="0"/>
              <a:t>Conclusions and future research</a:t>
            </a:r>
          </a:p>
        </p:txBody>
      </p:sp>
    </p:spTree>
    <p:extLst>
      <p:ext uri="{BB962C8B-B14F-4D97-AF65-F5344CB8AC3E}">
        <p14:creationId xmlns:p14="http://schemas.microsoft.com/office/powerpoint/2010/main" val="50878919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3169</Words>
  <Application>Microsoft Office PowerPoint</Application>
  <PresentationFormat>On-screen Show (16:9)</PresentationFormat>
  <Paragraphs>368</Paragraphs>
  <Slides>41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Wingdings</vt:lpstr>
      <vt:lpstr>Cover and End Slide Master</vt:lpstr>
      <vt:lpstr>Contents Slide Master</vt:lpstr>
      <vt:lpstr>Section Break Slide Master</vt:lpstr>
      <vt:lpstr>1_Cover and End Slide Master</vt:lpstr>
      <vt:lpstr>1_Contents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Christopher Mejia Argueta</cp:lastModifiedBy>
  <cp:revision>120</cp:revision>
  <dcterms:created xsi:type="dcterms:W3CDTF">2016-12-05T23:26:54Z</dcterms:created>
  <dcterms:modified xsi:type="dcterms:W3CDTF">2023-12-08T01:27:57Z</dcterms:modified>
</cp:coreProperties>
</file>